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82" r:id="rId4"/>
    <p:sldId id="261" r:id="rId5"/>
    <p:sldId id="259" r:id="rId6"/>
    <p:sldId id="262" r:id="rId7"/>
    <p:sldId id="271" r:id="rId8"/>
    <p:sldId id="277" r:id="rId9"/>
    <p:sldId id="278" r:id="rId10"/>
    <p:sldId id="279" r:id="rId11"/>
    <p:sldId id="281" r:id="rId12"/>
    <p:sldId id="280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362201"/>
            <a:ext cx="5105400" cy="1981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Pearson Chi-Square Contingency Table Analysis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672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8-20 at 9.1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40594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038600"/>
            <a:ext cx="8839200" cy="2308324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above SPSS output shows that the </a:t>
            </a:r>
            <a:r>
              <a:rPr lang="en-US" dirty="0" smtClean="0"/>
              <a:t>Pearson chi-square </a:t>
            </a:r>
            <a:r>
              <a:rPr lang="en-US" smtClean="0"/>
              <a:t>test is </a:t>
            </a:r>
            <a:r>
              <a:rPr lang="en-US" dirty="0"/>
              <a:t>not significant since the 2-sided significance level &gt; .05 (the assumed </a:t>
            </a:r>
            <a:r>
              <a:rPr lang="en-US" i="1" dirty="0" err="1"/>
              <a:t>à</a:t>
            </a:r>
            <a:r>
              <a:rPr lang="en-US" i="1" dirty="0"/>
              <a:t> priori </a:t>
            </a:r>
            <a:r>
              <a:rPr lang="en-US" dirty="0"/>
              <a:t>significance level</a:t>
            </a:r>
            <a:r>
              <a:rPr lang="en-US" dirty="0" smtClean="0"/>
              <a:t>). </a:t>
            </a:r>
            <a:r>
              <a:rPr lang="en-US" dirty="0"/>
              <a:t>Continuity correction </a:t>
            </a:r>
            <a:r>
              <a:rPr lang="en-US" dirty="0" smtClean="0"/>
              <a:t>is </a:t>
            </a:r>
            <a:r>
              <a:rPr lang="en-US" dirty="0"/>
              <a:t>provided for 2 x 2 tables. The continuity correction </a:t>
            </a:r>
            <a:r>
              <a:rPr lang="en-US" dirty="0" smtClean="0"/>
              <a:t>gives </a:t>
            </a:r>
            <a:r>
              <a:rPr lang="en-US" dirty="0"/>
              <a:t>a better approximation to the theoretical sampling distribution for chi-square when the observed frequencies in any cell are small (less than 5</a:t>
            </a:r>
            <a:r>
              <a:rPr lang="en-US" dirty="0" smtClean="0"/>
              <a:t>), which is not the case </a:t>
            </a:r>
            <a:r>
              <a:rPr lang="en-US" dirty="0"/>
              <a:t>here. Likelihood ratio tests the hypothesis using a log-linear </a:t>
            </a:r>
            <a:r>
              <a:rPr lang="en-US" dirty="0" smtClean="0"/>
              <a:t>model and is an </a:t>
            </a:r>
            <a:r>
              <a:rPr lang="en-US" dirty="0"/>
              <a:t>alternative procedure for testing the hypothesis. Fisher’s exact test is used when one or more of the cells have an expected frequency of five or less. Linear-by-linear association is only appropriate when data are </a:t>
            </a:r>
            <a:r>
              <a:rPr lang="en-US" dirty="0" smtClean="0"/>
              <a:t>ordinal categories.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Oval 7"/>
          <p:cNvSpPr/>
          <p:nvPr/>
        </p:nvSpPr>
        <p:spPr>
          <a:xfrm>
            <a:off x="4114800" y="2209800"/>
            <a:ext cx="838201" cy="3048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3200" y="762000"/>
            <a:ext cx="2590800" cy="313932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next tabular output provides the results of the chi-square tests. The first test </a:t>
            </a:r>
            <a:r>
              <a:rPr lang="en-US" dirty="0"/>
              <a:t>listed is </a:t>
            </a:r>
            <a:r>
              <a:rPr lang="en-US" dirty="0" smtClean="0"/>
              <a:t>the Pearson </a:t>
            </a:r>
            <a:r>
              <a:rPr lang="en-US" dirty="0"/>
              <a:t>chi-</a:t>
            </a:r>
            <a:r>
              <a:rPr lang="en-US" dirty="0" smtClean="0"/>
              <a:t>square test that </a:t>
            </a:r>
            <a:r>
              <a:rPr lang="en-US" dirty="0"/>
              <a:t>tests the hypothesis that the row and column variables in a </a:t>
            </a:r>
            <a:r>
              <a:rPr lang="en-US" dirty="0" err="1"/>
              <a:t>crosstabulation</a:t>
            </a:r>
            <a:r>
              <a:rPr lang="en-US" dirty="0"/>
              <a:t> are independent of one another. </a:t>
            </a:r>
          </a:p>
        </p:txBody>
      </p:sp>
    </p:spTree>
    <p:extLst>
      <p:ext uri="{BB962C8B-B14F-4D97-AF65-F5344CB8AC3E}">
        <p14:creationId xmlns:p14="http://schemas.microsoft.com/office/powerpoint/2010/main" val="280839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352800"/>
            <a:ext cx="8839200" cy="2585323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 output displays the results of the Phi and </a:t>
            </a:r>
            <a:r>
              <a:rPr lang="en-US" dirty="0" err="1" smtClean="0"/>
              <a:t>Cramér’s</a:t>
            </a:r>
            <a:r>
              <a:rPr lang="en-US" dirty="0" smtClean="0"/>
              <a:t> </a:t>
            </a:r>
            <a:r>
              <a:rPr lang="en-US" i="1" dirty="0" smtClean="0"/>
              <a:t>V</a:t>
            </a:r>
            <a:r>
              <a:rPr lang="en-US" dirty="0" smtClean="0"/>
              <a:t> tests: effect size procedures for Pearson chi-square contingency table analysis. Since the Pearson chi-square test is not significant, these results are not relevant.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Both </a:t>
            </a:r>
            <a:r>
              <a:rPr lang="en-US" dirty="0" smtClean="0"/>
              <a:t>Phi and Cramer’s </a:t>
            </a:r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dirty="0"/>
              <a:t>are measures of nominal by nominal association based on the chi-square statistic. Phi is used for 2 x 2 contingency tables and is the equivalent of Pearson </a:t>
            </a:r>
            <a:r>
              <a:rPr lang="en-US" i="1" dirty="0"/>
              <a:t>r</a:t>
            </a:r>
            <a:r>
              <a:rPr lang="en-US" dirty="0"/>
              <a:t> for dichotomous variables. When phi is used in larger tables, it may be greater than 1.0, making it difficult to interpret. However, </a:t>
            </a:r>
            <a:r>
              <a:rPr lang="en-US" dirty="0" err="1"/>
              <a:t>Cramér’s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dirty="0" smtClean="0"/>
              <a:t>is used </a:t>
            </a:r>
            <a:r>
              <a:rPr lang="en-US" dirty="0"/>
              <a:t>for larger tables and corrects for table size. For 2 x 2 tables, </a:t>
            </a:r>
            <a:r>
              <a:rPr lang="en-US" dirty="0" smtClean="0"/>
              <a:t>as is the case here, </a:t>
            </a:r>
            <a:r>
              <a:rPr lang="en-US" dirty="0" err="1" smtClean="0"/>
              <a:t>Cramér’s</a:t>
            </a:r>
            <a:r>
              <a:rPr lang="en-US" dirty="0" smtClean="0"/>
              <a:t> </a:t>
            </a:r>
            <a:r>
              <a:rPr lang="en-US" i="1" dirty="0"/>
              <a:t>V</a:t>
            </a:r>
            <a:r>
              <a:rPr lang="en-US" dirty="0"/>
              <a:t> equals phi.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Oval 7"/>
          <p:cNvSpPr/>
          <p:nvPr/>
        </p:nvSpPr>
        <p:spPr>
          <a:xfrm>
            <a:off x="4114800" y="2209800"/>
            <a:ext cx="838201" cy="3048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3-08-20 at 9.41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26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8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57200"/>
            <a:ext cx="8458200" cy="2585323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Pearson Chi-Square Contingency Table Results Summary</a:t>
            </a:r>
          </a:p>
          <a:p>
            <a:pPr algn="ctr"/>
            <a:endParaRPr lang="en-US" i="1" dirty="0"/>
          </a:p>
          <a:p>
            <a:pPr algn="ctr"/>
            <a:r>
              <a:rPr lang="en-US" i="1" smtClean="0"/>
              <a:t>H</a:t>
            </a:r>
            <a:r>
              <a:rPr lang="en-US" i="1" baseline="-25000" smtClean="0"/>
              <a:t>0</a:t>
            </a:r>
            <a:r>
              <a:rPr lang="en-US" smtClean="0"/>
              <a:t>: </a:t>
            </a:r>
            <a:r>
              <a:rPr lang="en-US" dirty="0"/>
              <a:t>The proportions associated with computer ownership are the same for male and female university students. </a:t>
            </a:r>
            <a:r>
              <a:rPr lang="en-US" dirty="0" smtClean="0"/>
              <a:t>The </a:t>
            </a:r>
            <a:r>
              <a:rPr lang="en-US" dirty="0"/>
              <a:t>Pearson χ</a:t>
            </a:r>
            <a:r>
              <a:rPr lang="en-US" baseline="30000" dirty="0"/>
              <a:t>2</a:t>
            </a:r>
            <a:r>
              <a:rPr lang="en-US" dirty="0"/>
              <a:t> contingency table analysis was not significant, χ</a:t>
            </a:r>
            <a:r>
              <a:rPr lang="en-US" baseline="30000" dirty="0"/>
              <a:t>2</a:t>
            </a:r>
            <a:r>
              <a:rPr lang="en-US" dirty="0"/>
              <a:t>(1, </a:t>
            </a:r>
            <a:r>
              <a:rPr lang="en-US" i="1" dirty="0"/>
              <a:t>N</a:t>
            </a:r>
            <a:r>
              <a:rPr lang="en-US" dirty="0"/>
              <a:t> = 92) = .64, </a:t>
            </a:r>
            <a:r>
              <a:rPr lang="en-US" i="1" dirty="0"/>
              <a:t>p</a:t>
            </a:r>
            <a:r>
              <a:rPr lang="en-US" dirty="0"/>
              <a:t> = .42. </a:t>
            </a:r>
            <a:r>
              <a:rPr lang="en-US" dirty="0" smtClean="0"/>
              <a:t> Consequently there is insufficient evidence to reject the null hypothesis.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These </a:t>
            </a:r>
            <a:r>
              <a:rPr lang="en-US" dirty="0"/>
              <a:t>results </a:t>
            </a:r>
            <a:r>
              <a:rPr lang="en-US" dirty="0" smtClean="0"/>
              <a:t>provide </a:t>
            </a:r>
            <a:r>
              <a:rPr lang="en-US" dirty="0"/>
              <a:t>evidence that computer ownership is independent of student gender.</a:t>
            </a:r>
          </a:p>
        </p:txBody>
      </p:sp>
    </p:spTree>
    <p:extLst>
      <p:ext uri="{BB962C8B-B14F-4D97-AF65-F5344CB8AC3E}">
        <p14:creationId xmlns:p14="http://schemas.microsoft.com/office/powerpoint/2010/main" val="73954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the Pearson Chi-Square Contingency Table Analysis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 the hypothesis that there is no difference between the proportions of two categorical variables.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Contingency tables display frequencies produced 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cross-classifying observations simultaneously across two categorical variables. Such tables can be used for tests of association and tests for differences between proportions.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306989"/>
              </p:ext>
            </p:extLst>
          </p:nvPr>
        </p:nvGraphicFramePr>
        <p:xfrm>
          <a:off x="1905000" y="4191000"/>
          <a:ext cx="5181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09600"/>
                <a:gridCol w="1123950"/>
                <a:gridCol w="1123950"/>
                <a:gridCol w="1028700"/>
              </a:tblGrid>
              <a:tr h="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Male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Female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Computer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Ownership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18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45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63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23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29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Total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24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68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92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the Pearson Chi-Square Contingency Table Analysis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generic research question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state of one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categorical variable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 predicted from the state of another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categorical variable?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 not (i.e., the results are not significant), the variables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independent of each other.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analysis is based on frequency counts (not ratios or percentages). Each cell should have a count of 5 or higher.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Collapsing tables (i.e., combining rows and/or columns) for large tables (larger than 2 x 2) can increase frequency counts that are too low.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continuous variable such as age is divided into intervals to form the categories of a variable, the interval boundaries should be decided beforehand on the basis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theory or general practice.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ntervals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should not be determined by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being analyzed.</a:t>
            </a:r>
          </a:p>
          <a:p>
            <a:pPr marL="0" lvl="1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1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0 at 8.5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2513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981200"/>
            <a:ext cx="3968943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/>
              <a:t>C</a:t>
            </a:r>
            <a:r>
              <a:rPr lang="en-US" i="1" dirty="0" smtClean="0"/>
              <a:t>omputer </a:t>
            </a:r>
            <a:r>
              <a:rPr lang="en-US" i="1" dirty="0" err="1" smtClean="0"/>
              <a:t>Anxiety.sav</a:t>
            </a:r>
            <a:r>
              <a:rPr lang="en-US" dirty="0" smtClean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24384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0 at 8.5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" y="152400"/>
            <a:ext cx="9144000" cy="623766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9128" y="2209800"/>
            <a:ext cx="299838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Follow the menu as indicated.  </a:t>
            </a:r>
          </a:p>
        </p:txBody>
      </p:sp>
    </p:spTree>
    <p:extLst>
      <p:ext uri="{BB962C8B-B14F-4D97-AF65-F5344CB8AC3E}">
        <p14:creationId xmlns:p14="http://schemas.microsoft.com/office/powerpoint/2010/main" val="77921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0 at 8.57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283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990600"/>
            <a:ext cx="3962400" cy="341632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this example, we will test the following null hypothesis:</a:t>
            </a:r>
          </a:p>
          <a:p>
            <a:pPr algn="ctr"/>
            <a:r>
              <a:rPr lang="en-US" i="1" dirty="0"/>
              <a:t>H</a:t>
            </a:r>
            <a:r>
              <a:rPr lang="en-US" baseline="-25000" dirty="0"/>
              <a:t>0</a:t>
            </a:r>
            <a:r>
              <a:rPr lang="en-US" dirty="0"/>
              <a:t>: The proportions associated with computer ownership are the same for male and female university students.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Select and move the </a:t>
            </a:r>
            <a:r>
              <a:rPr lang="en-US" i="1" dirty="0" smtClean="0"/>
              <a:t>Computer Ownership Pretest </a:t>
            </a:r>
            <a:r>
              <a:rPr lang="en-US" dirty="0" smtClean="0"/>
              <a:t>variable to the </a:t>
            </a:r>
            <a:r>
              <a:rPr lang="en-US" b="1" dirty="0" smtClean="0"/>
              <a:t>Row(s): </a:t>
            </a:r>
            <a:r>
              <a:rPr lang="en-US" dirty="0" smtClean="0"/>
              <a:t>box and Student gender to the </a:t>
            </a:r>
            <a:r>
              <a:rPr lang="en-US" b="1" dirty="0" smtClean="0"/>
              <a:t>Column(s): </a:t>
            </a:r>
            <a:r>
              <a:rPr lang="en-US" dirty="0" smtClean="0"/>
              <a:t>box.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Click Statistics…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38599" y="1219199"/>
            <a:ext cx="838201" cy="3048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0 at 9.39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308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057400"/>
            <a:ext cx="3913061" cy="397031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Check the </a:t>
            </a:r>
            <a:r>
              <a:rPr lang="en-US" b="1" dirty="0" smtClean="0"/>
              <a:t>Chi-square </a:t>
            </a:r>
            <a:r>
              <a:rPr lang="en-US" dirty="0" smtClean="0"/>
              <a:t>box and the </a:t>
            </a:r>
            <a:r>
              <a:rPr lang="en-US" b="1" dirty="0" smtClean="0"/>
              <a:t>Phi and Cramer’s </a:t>
            </a:r>
            <a:r>
              <a:rPr lang="en-US" b="1" i="1" dirty="0" smtClean="0"/>
              <a:t>V</a:t>
            </a:r>
            <a:r>
              <a:rPr lang="en-US" dirty="0" smtClean="0"/>
              <a:t> box; click Continue then OK.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Phi and </a:t>
            </a:r>
            <a:r>
              <a:rPr lang="en-US" dirty="0" err="1"/>
              <a:t>Cramér’s</a:t>
            </a:r>
            <a:r>
              <a:rPr lang="en-US" dirty="0" smtClean="0"/>
              <a:t> V are effect size measures for contingency table analysis. If the Pearson chi-square test is significant, effect size should also be reported.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Also check the Correlations box for </a:t>
            </a:r>
            <a:r>
              <a:rPr lang="en-US" dirty="0"/>
              <a:t>tables in which both rows and columns contain </a:t>
            </a:r>
            <a:r>
              <a:rPr lang="en-US" dirty="0" smtClean="0"/>
              <a:t>ordinal data. This displays </a:t>
            </a:r>
            <a:r>
              <a:rPr lang="en-US" dirty="0"/>
              <a:t>Spearman's correlation coefficient, </a:t>
            </a:r>
            <a:r>
              <a:rPr lang="en-US" dirty="0" smtClean="0"/>
              <a:t>rho.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2667000"/>
            <a:ext cx="838201" cy="3048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4800600"/>
            <a:ext cx="838201" cy="3048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6800" y="3200400"/>
            <a:ext cx="1219200" cy="3048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9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Shot 2013-08-20 at 9.05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2217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429000"/>
            <a:ext cx="5867400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contents of the SPSS Log is the first output entry. The Log reflects the syntax used by SPSS to generate </a:t>
            </a:r>
            <a:r>
              <a:rPr lang="en-US" smtClean="0"/>
              <a:t>the Crosstabs </a:t>
            </a:r>
            <a:r>
              <a:rPr lang="en-US" dirty="0" smtClean="0"/>
              <a:t>output.</a:t>
            </a:r>
          </a:p>
        </p:txBody>
      </p:sp>
    </p:spTree>
    <p:extLst>
      <p:ext uri="{BB962C8B-B14F-4D97-AF65-F5344CB8AC3E}">
        <p14:creationId xmlns:p14="http://schemas.microsoft.com/office/powerpoint/2010/main" val="21465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8-20 at 9.09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486762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3487846"/>
            <a:ext cx="3515068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also includes the case processing summary and the computer ownership pretest * student gender </a:t>
            </a:r>
            <a:r>
              <a:rPr lang="en-US" dirty="0" err="1" smtClean="0"/>
              <a:t>crosstabulation</a:t>
            </a:r>
            <a:r>
              <a:rPr lang="en-US" dirty="0" smtClean="0"/>
              <a:t> (i.e., contingency table).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367840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1119</Words>
  <Application>Microsoft Macintosh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Social Science Research Design and Statistics, 2/e Alfred P. Rovai, Jason D. Baker, and Michael K. Ponton</vt:lpstr>
      <vt:lpstr>Uses of the Pearson Chi-Square Contingency Table Analysis</vt:lpstr>
      <vt:lpstr>Uses of the Pearson Chi-Square Contingency Table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Ponton</dc:creator>
  <cp:keywords/>
  <dc:description/>
  <cp:lastModifiedBy>Alfred Rovai</cp:lastModifiedBy>
  <cp:revision>45</cp:revision>
  <dcterms:created xsi:type="dcterms:W3CDTF">2013-06-04T13:30:25Z</dcterms:created>
  <dcterms:modified xsi:type="dcterms:W3CDTF">2013-08-27T09:56:04Z</dcterms:modified>
  <cp:category/>
</cp:coreProperties>
</file>